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737" r:id="rId3"/>
  </p:sldMasterIdLst>
  <p:sldIdLst>
    <p:sldId id="271" r:id="rId4"/>
    <p:sldId id="257" r:id="rId5"/>
    <p:sldId id="272" r:id="rId6"/>
    <p:sldId id="264" r:id="rId7"/>
    <p:sldId id="265" r:id="rId8"/>
    <p:sldId id="266" r:id="rId9"/>
    <p:sldId id="267" r:id="rId10"/>
    <p:sldId id="270" r:id="rId11"/>
    <p:sldId id="269" r:id="rId12"/>
    <p:sldId id="273" r:id="rId13"/>
    <p:sldId id="268" r:id="rId14"/>
    <p:sldId id="274" r:id="rId15"/>
    <p:sldId id="276" r:id="rId16"/>
    <p:sldId id="277" r:id="rId17"/>
    <p:sldId id="278" r:id="rId18"/>
    <p:sldId id="279" r:id="rId19"/>
    <p:sldId id="281" r:id="rId20"/>
    <p:sldId id="283" r:id="rId21"/>
    <p:sldId id="284" r:id="rId22"/>
    <p:sldId id="285" r:id="rId23"/>
    <p:sldId id="286" r:id="rId24"/>
    <p:sldId id="288" r:id="rId25"/>
    <p:sldId id="290" r:id="rId26"/>
    <p:sldId id="29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FF33"/>
    <a:srgbClr val="33CC33"/>
    <a:srgbClr val="53E465"/>
    <a:srgbClr val="26E63D"/>
    <a:srgbClr val="1BE5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1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2619AC-7022-4761-98BC-C029007E1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60AC-A562-4869-8D3C-E9EDB387C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DB47F-E504-415E-BAE2-D6D77DD79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D002A0-134E-48B8-980E-F4B9C6CCF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6D5CD-6E34-4471-AC14-9FA9B3813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2D81-FA26-4E19-B0E1-DC84F051D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A5253-70EF-4FA3-A75A-1986BEB52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A65ED-4B1D-4238-AF06-506564750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3558B-C2F3-4AF2-9B10-123EDC88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C3AC4-A0B8-4048-83F7-E85D9DCC0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F611-A782-4774-8F80-AE92FE78E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A50FF-C2D0-4ECE-A18A-AF705E8A2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04B65-12E7-4A81-8627-7B47D61C9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8B603-18CA-4F07-9A5C-6FD95B250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0F8DA-6572-4924-8C59-8A9AE8BAC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E98A-9CBC-4014-9860-5BA94206A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9269-ECD8-4764-A12D-58F7ECE3F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D002A0-134E-48B8-980E-F4B9C6CCF2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6D5CD-6E34-4471-AC14-9FA9B38135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D682D81-FA26-4E19-B0E1-DC84F051DD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A5253-70EF-4FA3-A75A-1986BEB52A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A65ED-4B1D-4238-AF06-5065647504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6B6F-BAFC-4314-A5CD-E9393A817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3558B-C2F3-4AF2-9B10-123EDC88BF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C3AC4-A0B8-4048-83F7-E85D9DCC01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8F611-A782-4774-8F80-AE92FE78E0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8904B65-12E7-4A81-8627-7B47D61C95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8B603-18CA-4F07-9A5C-6FD95B2509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0F8DA-6572-4924-8C59-8A9AE8BACF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0A92-C290-4376-A03D-0B34FC2A8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36ACB-EA5D-4419-9E79-70CD57A3C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FAB9-5A20-4D44-AF63-3993972DA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113F5-A244-4ACC-97D5-B71EF1D1A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A3C9-4486-4469-9758-9CEC0CD61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BA55-B239-4A9F-999A-637FA42EA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1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5F22CDE-12D4-491F-853C-FC0785BE7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1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1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1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1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01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01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01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405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06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406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7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7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352CF03-9552-4D68-AA5D-08A512D0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 spd="med" advClick="0" advTm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5F22CDE-12D4-491F-853C-FC0785BE7D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odniki.bel.ru/derevo/sosna_kedr.htm" TargetMode="Externa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981200"/>
          </a:xfrm>
        </p:spPr>
        <p:txBody>
          <a:bodyPr/>
          <a:lstStyle/>
          <a:p>
            <a:pPr>
              <a:defRPr/>
            </a:pPr>
            <a:r>
              <a:rPr lang="ru-RU" sz="6000" b="1" i="1" dirty="0" smtClean="0">
                <a:solidFill>
                  <a:srgbClr val="002060"/>
                </a:solidFill>
              </a:rPr>
              <a:t>«Природные зоны</a:t>
            </a:r>
            <a:br>
              <a:rPr lang="ru-RU" sz="6000" b="1" i="1" dirty="0" smtClean="0">
                <a:solidFill>
                  <a:srgbClr val="002060"/>
                </a:solidFill>
              </a:rPr>
            </a:br>
            <a:r>
              <a:rPr lang="ru-RU" sz="6000" b="1" i="1" dirty="0" smtClean="0">
                <a:solidFill>
                  <a:srgbClr val="002060"/>
                </a:solidFill>
              </a:rPr>
              <a:t>Кузбасса»</a:t>
            </a: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66FF33"/>
                </a:solidFill>
              </a:rPr>
              <a:t>Лиственные леса</a:t>
            </a:r>
          </a:p>
        </p:txBody>
      </p:sp>
      <p:pic>
        <p:nvPicPr>
          <p:cNvPr id="4" name="Содержимое 3" descr="_img_FOTO_RK_Fl_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600200"/>
            <a:ext cx="5943600" cy="4313238"/>
          </a:xfr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Береза бородавчатая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219200"/>
            <a:ext cx="3581400" cy="5257800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Быстрорастущее листопадное высокое, до 30 м, дерево семейства березовых, с гладкой белой корой. Всего род березы содержит 120 видов, занимает 13% площади всех лесов России. Наиболее распространенная береза бородавчатая живет до 100-150 лет. Ветви на концах поникающие.</a:t>
            </a:r>
          </a:p>
          <a:p>
            <a:pPr>
              <a:defRPr/>
            </a:pPr>
            <a:r>
              <a:rPr lang="ru-RU" sz="1600" dirty="0" smtClean="0"/>
              <a:t>Листья очередные, черешковые, треугольно-ромбические, по краям острозубчатые. Листья и молодые веточки душистые покрыты смолистыми железками. Мужские и женские цветки в сережках. Цветет береза весной.</a:t>
            </a:r>
          </a:p>
        </p:txBody>
      </p:sp>
      <p:pic>
        <p:nvPicPr>
          <p:cNvPr id="7" name="Содержимое 6" descr="c694d1b6e8e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53333" y="1600200"/>
            <a:ext cx="4351934" cy="449580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3160713" cy="412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66FF33"/>
                </a:solidFill>
              </a:rPr>
              <a:t>Рябина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85800"/>
            <a:ext cx="3810000" cy="5715000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Рябина (</a:t>
            </a:r>
            <a:r>
              <a:rPr lang="ru-RU" sz="1600" dirty="0" err="1" smtClean="0"/>
              <a:t>Sorbus</a:t>
            </a:r>
            <a:r>
              <a:rPr lang="ru-RU" sz="1600" dirty="0" smtClean="0"/>
              <a:t>) – род листопадных морозостойких кустарников и деревьев из семейства Розоцветных (</a:t>
            </a:r>
            <a:r>
              <a:rPr lang="ru-RU" sz="1600" dirty="0" err="1" smtClean="0"/>
              <a:t>Rosaceae</a:t>
            </a:r>
            <a:r>
              <a:rPr lang="ru-RU" sz="1600" dirty="0" smtClean="0"/>
              <a:t>). Рябины произрастают в лесах и гористых местностях. Род включает около 190 видов.</a:t>
            </a:r>
          </a:p>
          <a:p>
            <a:pPr>
              <a:defRPr/>
            </a:pPr>
            <a:r>
              <a:rPr lang="ru-RU" sz="1600" dirty="0" smtClean="0"/>
              <a:t>Рябины узколистные исключительно декоративны в течение всего года, благодаря своим кожистым ярко-зеленым листьям. </a:t>
            </a:r>
          </a:p>
          <a:p>
            <a:pPr>
              <a:defRPr/>
            </a:pPr>
            <a:r>
              <a:rPr lang="ru-RU" sz="1600" dirty="0" smtClean="0"/>
              <a:t>В начале лета они покрыты белыми, кремовыми или розовыми ароматными цветами. Осенью листья рябин приобретают изумительный багряный оттенок, проходя стадии желтого и оранжевого. Зимой рябины украшены шикарными гроздьями тяжелых блестящих ягод.</a:t>
            </a:r>
          </a:p>
        </p:txBody>
      </p:sp>
      <p:pic>
        <p:nvPicPr>
          <p:cNvPr id="5" name="Содержимое 4" descr="3865888102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609601"/>
            <a:ext cx="3962400" cy="502920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3276600" cy="56515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66FF33"/>
                </a:solidFill>
              </a:rPr>
              <a:t>Дуб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90600"/>
            <a:ext cx="3352800" cy="5135563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У многих народов дуб считается самым красивым и самым старым деревом. Дуб действительно живет долго, отдельные деревья - до 1000 и более лет... В природных условиях дуб размножается желудями и порослью от пня.  Использование дуба с медицинскими целями имеет очень древнюю историю.</a:t>
            </a:r>
          </a:p>
          <a:p>
            <a:pPr>
              <a:defRPr/>
            </a:pPr>
            <a:r>
              <a:rPr lang="ru-RU" sz="1600" dirty="0" smtClean="0"/>
              <a:t> Его кора применяется как хорошее вяжущее и противовоспалительное средство на Земле. В природных условиях дуб размножается желудями и порослью от пня. 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5" name="Содержимое 4" descr="47856044_levit_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762000"/>
            <a:ext cx="3962400" cy="480060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2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66FF33"/>
                </a:solidFill>
              </a:rPr>
              <a:t>Сосна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85800"/>
            <a:ext cx="3429000" cy="5440363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Сосна - пионер леса. Пожары ее губят, но они же дают ей возможность заселять пепелища. Это довольно светолюбивая порода. Видимо поэтому ее стволы внизу совершенно лишены ветвей: они отмирают, когда через крону начинает поступать недостаточно света. Величественной красотой веет от душистых сосновых боров. </a:t>
            </a:r>
          </a:p>
          <a:p>
            <a:pPr>
              <a:defRPr/>
            </a:pPr>
            <a:r>
              <a:rPr lang="ru-RU" sz="1600" dirty="0" smtClean="0"/>
              <a:t>Сосна широко распространена по всей территории страны в хвойных и смешанных лесах. Настои и отвары из почек сосны действуют как дезинфицирующее, отхаркивающее и мочегонное средства</a:t>
            </a:r>
            <a:r>
              <a:rPr lang="ru-RU" dirty="0" smtClean="0"/>
              <a:t>.</a:t>
            </a:r>
          </a:p>
        </p:txBody>
      </p:sp>
      <p:pic>
        <p:nvPicPr>
          <p:cNvPr id="5" name="Содержимое 4" descr="275px-Pinus_sylvestris1-oli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32514" y="1600200"/>
            <a:ext cx="2993571" cy="449580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66FF33"/>
                </a:solidFill>
              </a:rPr>
              <a:t>Лесостепь и степь</a:t>
            </a:r>
          </a:p>
        </p:txBody>
      </p:sp>
      <p:pic>
        <p:nvPicPr>
          <p:cNvPr id="4" name="Содержимое 3" descr="lesoste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676400"/>
            <a:ext cx="6248400" cy="4267200"/>
          </a:xfr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66FF33"/>
                </a:solidFill>
              </a:rPr>
              <a:t>Ковыль волосатик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295400"/>
            <a:ext cx="3505200" cy="4830763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/>
              <a:t>Ковыль волосатик</a:t>
            </a:r>
            <a:r>
              <a:rPr lang="ru-RU" sz="1600" dirty="0" smtClean="0"/>
              <a:t> (</a:t>
            </a:r>
            <a:r>
              <a:rPr lang="ru-RU" sz="1600" dirty="0" err="1" smtClean="0"/>
              <a:t>Stipa</a:t>
            </a:r>
            <a:r>
              <a:rPr lang="ru-RU" sz="1600" dirty="0" smtClean="0"/>
              <a:t> </a:t>
            </a:r>
            <a:r>
              <a:rPr lang="ru-RU" sz="1600" dirty="0" err="1" smtClean="0"/>
              <a:t>capillata</a:t>
            </a:r>
            <a:r>
              <a:rPr lang="ru-RU" sz="1600" dirty="0" smtClean="0"/>
              <a:t>) — крупное растение, достигающее 70 — 80 см высоты. Характерная его особенность — голые волосовидные ости, вследствие чего растение и получило свое название. Ость коленчато-согнутая и при этом винтообразно закрученная. Длина ее — 13—18 см. Ковыль волосатик — кормовое растение невысокого качества</a:t>
            </a:r>
            <a:r>
              <a:rPr lang="ru-RU" dirty="0" smtClean="0"/>
              <a:t>.</a:t>
            </a:r>
          </a:p>
        </p:txBody>
      </p:sp>
      <p:pic>
        <p:nvPicPr>
          <p:cNvPr id="5" name="Содержимое 4" descr="3307417_large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609600"/>
            <a:ext cx="3886200" cy="4953000"/>
          </a:xfr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66FF33"/>
                </a:solidFill>
              </a:rPr>
              <a:t>Шалфей поникающий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3124200" cy="5059363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/>
              <a:t>Шалфей поникающий</a:t>
            </a:r>
            <a:r>
              <a:rPr lang="ru-RU" sz="1600" dirty="0" smtClean="0"/>
              <a:t> (</a:t>
            </a:r>
            <a:r>
              <a:rPr lang="ru-RU" sz="1600" dirty="0" err="1" smtClean="0"/>
              <a:t>Salvia</a:t>
            </a:r>
            <a:r>
              <a:rPr lang="ru-RU" sz="1600" dirty="0" smtClean="0"/>
              <a:t> </a:t>
            </a:r>
            <a:r>
              <a:rPr lang="ru-RU" sz="1600" dirty="0" err="1" smtClean="0"/>
              <a:t>nutans</a:t>
            </a:r>
            <a:r>
              <a:rPr lang="ru-RU" sz="1600" dirty="0" smtClean="0"/>
              <a:t>). Его синие соцветия характерной формы кое-где виднеются на фоне ковылей. Цветки растения собраны на высоком стебле небольшими плотными кучками-мутовками.</a:t>
            </a:r>
          </a:p>
          <a:p>
            <a:pPr>
              <a:defRPr/>
            </a:pPr>
            <a:r>
              <a:rPr lang="ru-RU" sz="1600" dirty="0" smtClean="0"/>
              <a:t> Верхушка стебля, несущая самую крупную группу цветков, всегда опущена вниз. Кажется, будто стебель </a:t>
            </a:r>
            <a:r>
              <a:rPr lang="ru-RU" sz="1600" dirty="0" err="1" smtClean="0"/>
              <a:t>подвял</a:t>
            </a:r>
            <a:r>
              <a:rPr lang="ru-RU" sz="1600" dirty="0" smtClean="0"/>
              <a:t>. Это — отличительная особенность данного растения. Все листья шалфея расположены внизу, у самого основания стебля.</a:t>
            </a:r>
          </a:p>
        </p:txBody>
      </p:sp>
      <p:pic>
        <p:nvPicPr>
          <p:cNvPr id="5" name="Содержимое 4" descr="Salviaverticillata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609600"/>
            <a:ext cx="3886200" cy="502920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6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66FF33"/>
                </a:solidFill>
              </a:rPr>
              <a:t>Ветреница лесная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3200400" cy="4983163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Многолетнее лекарственное травянистое растение высотой до 15 до 30 см. Относится к семейству лютиковых. Стебель растения голый, прямостоячий. Листья ветреницы лесной длинночерешковые, прикорневые, густоопушенные, 5 раздельные. </a:t>
            </a:r>
          </a:p>
          <a:p>
            <a:pPr>
              <a:defRPr/>
            </a:pPr>
            <a:r>
              <a:rPr lang="ru-RU" sz="1600" dirty="0" smtClean="0"/>
              <a:t>Цветки ветреницы лесной крупные, белые, 5 лепестковые, единичные. Плод растения - семянка. Ветреница лесная цветет в мае - июне.</a:t>
            </a:r>
          </a:p>
        </p:txBody>
      </p:sp>
      <p:pic>
        <p:nvPicPr>
          <p:cNvPr id="5" name="Содержимое 4" descr="H330-0901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609600"/>
            <a:ext cx="3962400" cy="495300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FF33"/>
                </a:solidFill>
              </a:rPr>
              <a:t>Горная тундра</a:t>
            </a:r>
            <a:endParaRPr lang="ru-RU" dirty="0">
              <a:solidFill>
                <a:srgbClr val="66FF33"/>
              </a:solidFill>
            </a:endParaRPr>
          </a:p>
        </p:txBody>
      </p:sp>
      <p:pic>
        <p:nvPicPr>
          <p:cNvPr id="4" name="Содержимое 3" descr="800px-AjPetriYayla0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66FF33"/>
                </a:solidFill>
              </a:rPr>
              <a:t>Черневая тайга</a:t>
            </a:r>
          </a:p>
        </p:txBody>
      </p:sp>
      <p:pic>
        <p:nvPicPr>
          <p:cNvPr id="4" name="Содержимое 3" descr="DSC008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50"/>
          </a:xfrm>
        </p:spPr>
        <p:txBody>
          <a:bodyPr/>
          <a:lstStyle/>
          <a:p>
            <a:r>
              <a:rPr lang="ru-RU" sz="2400" dirty="0" smtClean="0">
                <a:solidFill>
                  <a:srgbClr val="66FF33"/>
                </a:solidFill>
              </a:rPr>
              <a:t>Карликовая береза</a:t>
            </a:r>
            <a:endParaRPr lang="ru-RU" sz="2400" dirty="0">
              <a:solidFill>
                <a:srgbClr val="66FF33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219200"/>
            <a:ext cx="3276600" cy="4906963"/>
          </a:xfrm>
        </p:spPr>
        <p:txBody>
          <a:bodyPr/>
          <a:lstStyle/>
          <a:p>
            <a:r>
              <a:rPr lang="ru-RU" sz="1600" b="1" i="1" dirty="0" smtClean="0"/>
              <a:t>Береза карликовая</a:t>
            </a:r>
            <a:r>
              <a:rPr lang="ru-RU" sz="1600" dirty="0" smtClean="0"/>
              <a:t> (B. </a:t>
            </a:r>
            <a:r>
              <a:rPr lang="ru-RU" sz="1600" dirty="0" err="1" smtClean="0"/>
              <a:t>nana</a:t>
            </a:r>
            <a:r>
              <a:rPr lang="ru-RU" sz="1600" dirty="0" smtClean="0"/>
              <a:t>) – изящный кустик высотой до 1 м. с мелкими по форме характерными для березы круглыми листьями. Осенью листья березы карликовой окрашиваются в желтый цвет.</a:t>
            </a:r>
          </a:p>
          <a:p>
            <a:r>
              <a:rPr lang="ru-RU" sz="1600" dirty="0" smtClean="0"/>
              <a:t>Плодящие серёжки короткие, не превышающие 1,5 см в длину, вверх торчащие. Цветёт в мае; семена созревают в сентябре.</a:t>
            </a:r>
          </a:p>
          <a:p>
            <a:r>
              <a:rPr lang="ru-RU" sz="1600" dirty="0" smtClean="0"/>
              <a:t>В России встречается преимущественно в нечернозёмной полосе европейской части и в Сибири.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0027-033-Karlikovaja-berjoz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704975"/>
            <a:ext cx="4648200" cy="428625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/>
          <a:lstStyle/>
          <a:p>
            <a:r>
              <a:rPr lang="ru-RU" sz="2400" dirty="0" smtClean="0">
                <a:solidFill>
                  <a:srgbClr val="66FF33"/>
                </a:solidFill>
              </a:rPr>
              <a:t>Ива полярная</a:t>
            </a:r>
            <a:endParaRPr lang="ru-RU" sz="2400" dirty="0">
              <a:solidFill>
                <a:srgbClr val="66FF33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219200"/>
            <a:ext cx="3276600" cy="4906963"/>
          </a:xfrm>
        </p:spPr>
        <p:txBody>
          <a:bodyPr/>
          <a:lstStyle/>
          <a:p>
            <a:r>
              <a:rPr lang="ru-RU" sz="1600" dirty="0" smtClean="0"/>
              <a:t>Почти полностью съедобна. Этот кустарник высотой не более 60 см часто встречается в тундре. Растет она группами, иногда сплошь покрывая землю. У полярной ивы ранней весной употребляются в пищу внутренние части молодых, освобожденных от коры побегов. </a:t>
            </a:r>
          </a:p>
          <a:p>
            <a:r>
              <a:rPr lang="ru-RU" sz="1600" dirty="0" smtClean="0"/>
              <a:t>Их можно есть даже в сыром виде! Кроме того, съедобны молодые листья, которые в 7-10 раз богаче витамином C, чем апельсины. Цветущие «серёжки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Содержимое 4" descr="0028-034-Poljarnaja-iv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860410"/>
            <a:ext cx="5715000" cy="3975379"/>
          </a:xfrm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/>
          <a:lstStyle/>
          <a:p>
            <a:r>
              <a:rPr lang="ru-RU" sz="2400" dirty="0" smtClean="0">
                <a:solidFill>
                  <a:srgbClr val="66FF33"/>
                </a:solidFill>
              </a:rPr>
              <a:t>Брусника</a:t>
            </a:r>
            <a:endParaRPr lang="ru-RU" sz="2400" dirty="0">
              <a:solidFill>
                <a:srgbClr val="66FF33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66799"/>
            <a:ext cx="3352800" cy="4800601"/>
          </a:xfrm>
        </p:spPr>
        <p:txBody>
          <a:bodyPr/>
          <a:lstStyle/>
          <a:p>
            <a:r>
              <a:rPr lang="ru-RU" sz="1600" dirty="0" smtClean="0"/>
              <a:t>Небольшой многолетний кустарник семейства брусничных, высотой 15—25 см, с ползучим корневищем и прямостоячими ветвистыми стеблями. Листья очередные, плотные, кожистые, зимующие, длиной 5—27 мм.</a:t>
            </a:r>
          </a:p>
          <a:p>
            <a:r>
              <a:rPr lang="ru-RU" sz="1600" dirty="0" smtClean="0"/>
              <a:t> Обратно яйцевидные или эллиптические, длиной 0,5—3 см, сверху темно-зеленые, блестящие, снизу светло-зеленые, матовые с многочисленными, очень мелкими черными точками — железками. Цветет брусника в конце весны — начале лета, почти одновременно с ландышем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021-027-Brusni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685800"/>
            <a:ext cx="4800600" cy="4291696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/>
          <a:lstStyle/>
          <a:p>
            <a:r>
              <a:rPr lang="ru-RU" sz="2400" dirty="0" smtClean="0">
                <a:solidFill>
                  <a:srgbClr val="66FF33"/>
                </a:solidFill>
              </a:rPr>
              <a:t>Голубика</a:t>
            </a:r>
            <a:endParaRPr lang="ru-RU" sz="2400" dirty="0">
              <a:solidFill>
                <a:srgbClr val="66FF33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3008313" cy="5059363"/>
          </a:xfrm>
        </p:spPr>
        <p:txBody>
          <a:bodyPr/>
          <a:lstStyle/>
          <a:p>
            <a:r>
              <a:rPr lang="ru-RU" sz="1600" b="1" dirty="0" smtClean="0"/>
              <a:t>Голубика</a:t>
            </a:r>
            <a:r>
              <a:rPr lang="ru-RU" sz="1600" dirty="0" smtClean="0"/>
              <a:t> (</a:t>
            </a:r>
            <a:r>
              <a:rPr lang="ru-RU" sz="1600" dirty="0" err="1" smtClean="0"/>
              <a:t>Vaccinium</a:t>
            </a:r>
            <a:r>
              <a:rPr lang="ru-RU" sz="1600" dirty="0" smtClean="0"/>
              <a:t> </a:t>
            </a:r>
            <a:r>
              <a:rPr lang="ru-RU" sz="1600" dirty="0" err="1" smtClean="0"/>
              <a:t>uliginosum</a:t>
            </a:r>
            <a:r>
              <a:rPr lang="ru-RU" sz="1600" dirty="0" smtClean="0"/>
              <a:t>), кустарник семейства брусничных. Высота от 30 </a:t>
            </a:r>
            <a:r>
              <a:rPr lang="ru-RU" sz="1600" i="1" dirty="0" smtClean="0"/>
              <a:t>см</a:t>
            </a:r>
            <a:r>
              <a:rPr lang="ru-RU" sz="1600" dirty="0" smtClean="0"/>
              <a:t> до 1 </a:t>
            </a:r>
            <a:r>
              <a:rPr lang="ru-RU" sz="1600" i="1" dirty="0" smtClean="0"/>
              <a:t>м</a:t>
            </a:r>
            <a:r>
              <a:rPr lang="ru-RU" sz="1600" dirty="0" smtClean="0"/>
              <a:t>, с плотными цельно </a:t>
            </a:r>
            <a:r>
              <a:rPr lang="ru-RU" sz="1600" dirty="0" err="1" smtClean="0"/>
              <a:t>крайными</a:t>
            </a:r>
            <a:r>
              <a:rPr lang="ru-RU" sz="1600" dirty="0" smtClean="0"/>
              <a:t>, снизу сизоватыми, опадающими на зиму листьями. Цветки белые или розоватые, по 2—3, редко одиночные, поникающие.</a:t>
            </a:r>
          </a:p>
          <a:p>
            <a:r>
              <a:rPr lang="ru-RU" sz="1600" dirty="0" smtClean="0"/>
              <a:t>Ягоды синие, с сизоватым налётом. Голубика встречается в Северном полушарии; в Росси — в тундровой и лесной зонах и в верхних поясах гор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Содержимое 10" descr="0023-029-Golubi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838200"/>
            <a:ext cx="4876800" cy="464820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/>
          <a:lstStyle/>
          <a:p>
            <a:r>
              <a:rPr lang="ru-RU" sz="2400" dirty="0" smtClean="0">
                <a:solidFill>
                  <a:srgbClr val="66FF33"/>
                </a:solidFill>
              </a:rPr>
              <a:t>Морошка</a:t>
            </a:r>
            <a:endParaRPr lang="ru-RU" sz="2400" dirty="0">
              <a:solidFill>
                <a:srgbClr val="66FF33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14400"/>
            <a:ext cx="3657600" cy="5211763"/>
          </a:xfrm>
        </p:spPr>
        <p:txBody>
          <a:bodyPr/>
          <a:lstStyle/>
          <a:p>
            <a:r>
              <a:rPr lang="ru-RU" sz="1600" dirty="0" smtClean="0"/>
              <a:t>Морошка - многолетнее травянистое растение с ягодами пряно-кисловатого вкуса, растущее на моховых болотах в тундре, а также в лесной зоне. Это самая северная ягода.</a:t>
            </a:r>
            <a:br>
              <a:rPr lang="ru-RU" sz="1600" dirty="0" smtClean="0"/>
            </a:br>
            <a:r>
              <a:rPr lang="ru-RU" sz="1600" dirty="0" smtClean="0"/>
              <a:t>Растет на моховых, сфагновых и торфяных болотах, в багульниковых заболоченных сосняках, моховых и кустарниковых тундрах.</a:t>
            </a:r>
          </a:p>
          <a:p>
            <a:r>
              <a:rPr lang="ru-RU" sz="1600" dirty="0" smtClean="0"/>
              <a:t>Размножается семенами, но главным образом корневищами и укоренением ползучих вегетативных побегов. Обладает большой устойчивостью и жизнестойкостью, способна быстро заселять новые участки, что делает ее пригодной для введения в культуру.</a:t>
            </a:r>
            <a:endParaRPr lang="ru-RU" sz="1600" dirty="0"/>
          </a:p>
        </p:txBody>
      </p:sp>
      <p:pic>
        <p:nvPicPr>
          <p:cNvPr id="5" name="Содержимое 4" descr="0020-026-Morosh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30274" y="1295400"/>
            <a:ext cx="4432725" cy="381000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8305800" cy="41148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Более половины территории нашего края покрыто тайгой, причём в горах тайга имеет название «черневая», а на крайнем севере области произрастает равнинная тайга.     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В Кузнецкой котловине и на северо-востоке области встречается степная и лесостепная растительность. Высоко в горах можно увидеть горную тундру, которая очень похожа на тундру северных районов России, и высокогорные альпийские луга с яркими травянистыми растениями.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Кемеровская область небольшая по площади, но её отличает разнообразие растительности, богатство растительных сообществ и красота отдельных представителей растительного мира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Пихта сибирская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3505200" cy="4983163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Род насчитывает около 50 видов однодомных деревьев. Ствол прямой, с густой, обычно конусовидной кроной. Кора гладкая. Игольчатые плоские хвои с двумя светлыми полосками снизу. Шишки прямостоячие, овальные или цилиндрические, чешуи расположены спирально. Чешуи при созревании спадают со стержня шишки. </a:t>
            </a:r>
          </a:p>
          <a:p>
            <a:pPr>
              <a:defRPr/>
            </a:pPr>
            <a:r>
              <a:rPr lang="ru-RU" sz="1600" dirty="0" smtClean="0"/>
              <a:t>Древесина лишена смолистости. </a:t>
            </a:r>
            <a:br>
              <a:rPr lang="ru-RU" sz="1600" dirty="0" smtClean="0"/>
            </a:br>
            <a:r>
              <a:rPr lang="ru-RU" sz="1600" dirty="0" smtClean="0"/>
              <a:t>Из коры получают пихтовый бальзам; из хвои и веток - пихтовое масло. Не выносит задымления и загрязнения воздуха.</a:t>
            </a:r>
          </a:p>
          <a:p>
            <a:pPr>
              <a:defRPr/>
            </a:pPr>
            <a:endParaRPr lang="ru-RU" sz="1600" dirty="0" smtClean="0"/>
          </a:p>
        </p:txBody>
      </p:sp>
      <p:pic>
        <p:nvPicPr>
          <p:cNvPr id="7" name="Содержимое 4" descr="piht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658813"/>
            <a:ext cx="3962400" cy="4903787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9144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Кедр сибирский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219200"/>
            <a:ext cx="3505200" cy="4906963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/>
              <a:t>КЕДР (</a:t>
            </a:r>
            <a:r>
              <a:rPr lang="ru-RU" sz="1600" b="1" dirty="0" err="1" smtClean="0"/>
              <a:t>Cedrus</a:t>
            </a:r>
            <a:r>
              <a:rPr lang="ru-RU" sz="1600" b="1" dirty="0" smtClean="0"/>
              <a:t>)</a:t>
            </a:r>
            <a:r>
              <a:rPr lang="ru-RU" sz="1600" dirty="0" smtClean="0"/>
              <a:t>, род вечнозеленых хвойных деревьев семейства сосновых (</a:t>
            </a:r>
            <a:r>
              <a:rPr lang="ru-RU" sz="1600" dirty="0" err="1" smtClean="0"/>
              <a:t>Pinaceae</a:t>
            </a:r>
            <a:r>
              <a:rPr lang="ru-RU" sz="1600" dirty="0" smtClean="0"/>
              <a:t>), характеризующихся очень твердой, мелкослойной, обычно ароматной древесиной. Четыре вида африканского и азиатского происхождения. </a:t>
            </a:r>
          </a:p>
          <a:p>
            <a:pPr>
              <a:defRPr/>
            </a:pPr>
            <a:r>
              <a:rPr lang="ru-RU" sz="1600" dirty="0" smtClean="0"/>
              <a:t>Известный своей раскидистой кроной кедр ливанский (C. </a:t>
            </a:r>
            <a:r>
              <a:rPr lang="ru-RU" sz="1600" dirty="0" err="1" smtClean="0"/>
              <a:t>libani</a:t>
            </a:r>
            <a:r>
              <a:rPr lang="ru-RU" sz="1600" dirty="0" smtClean="0"/>
              <a:t>) уже многие столетия высоко ценится за долговечную древесину красного цвета. В России "</a:t>
            </a:r>
            <a:r>
              <a:rPr lang="ru-RU" sz="1600" dirty="0" smtClean="0">
                <a:hlinkClick r:id="rId2"/>
              </a:rPr>
              <a:t>кедром сибирским</a:t>
            </a:r>
            <a:r>
              <a:rPr lang="ru-RU" sz="1600" dirty="0" smtClean="0"/>
              <a:t>" часто называют </a:t>
            </a:r>
            <a:r>
              <a:rPr lang="ru-RU" sz="1600" dirty="0" smtClean="0">
                <a:hlinkClick r:id="rId2"/>
              </a:rPr>
              <a:t>сосну кедровую сибирскую</a:t>
            </a:r>
            <a:r>
              <a:rPr lang="ru-RU" sz="1600" dirty="0" smtClean="0"/>
              <a:t>.</a:t>
            </a:r>
          </a:p>
        </p:txBody>
      </p:sp>
      <p:pic>
        <p:nvPicPr>
          <p:cNvPr id="5" name="Содержимое 4" descr="1266296379_pinus_sibirica_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609600"/>
            <a:ext cx="3962400" cy="495300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3050"/>
            <a:ext cx="3084513" cy="56515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Осина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838200"/>
            <a:ext cx="3352800" cy="5287963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Это крупное дерево до 35 м высотой и 1 м в диаметре. Кора у нее сперва гладкая серо-зеленая, затем трещиноватая темно-серая. Листья ее округлые, кожистые, (округло-зубчатые), сидящие на длинных сплюснутых с боков черешках.</a:t>
            </a:r>
          </a:p>
          <a:p>
            <a:pPr>
              <a:defRPr/>
            </a:pPr>
            <a:r>
              <a:rPr lang="ru-RU" sz="1600" dirty="0" smtClean="0"/>
              <a:t> Семена созревают через месяц после опыления. Они очень мелкие и снабжены летучками. </a:t>
            </a:r>
          </a:p>
          <a:p>
            <a:pPr>
              <a:defRPr/>
            </a:pPr>
            <a:r>
              <a:rPr lang="ru-RU" sz="1600" dirty="0" smtClean="0"/>
              <a:t>Плодоносит осина ежегодно и обильно, но всходы ее появляются редко, так как для этого необходимы очень благоприятные условия, а всхожесть семян чрезвычайно быстро падает. 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7" name="Содержимое 6" descr="c694d1b6e8e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53333" y="1600200"/>
            <a:ext cx="4351934" cy="449580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Ель сибирская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14400"/>
            <a:ext cx="3657600" cy="5334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sz="1600" b="1" dirty="0" smtClean="0"/>
              <a:t>ЕЛЬ (</a:t>
            </a:r>
            <a:r>
              <a:rPr lang="ru-RU" sz="1600" b="1" dirty="0" err="1" smtClean="0"/>
              <a:t>Picea</a:t>
            </a:r>
            <a:r>
              <a:rPr lang="ru-RU" sz="1600" b="1" dirty="0" smtClean="0"/>
              <a:t>)</a:t>
            </a:r>
            <a:r>
              <a:rPr lang="ru-RU" sz="1600" dirty="0" smtClean="0"/>
              <a:t>, род вечнозеленых хвойных деревьев и кустарников семейства сосновых (</a:t>
            </a:r>
            <a:r>
              <a:rPr lang="ru-RU" sz="1600" dirty="0" err="1" smtClean="0"/>
              <a:t>Pinaceae</a:t>
            </a:r>
            <a:r>
              <a:rPr lang="ru-RU" sz="1600" dirty="0" smtClean="0"/>
              <a:t>).                                                                      В природе встречается от севера Скандинавии через северо-восточные районы европейской части России, Урал, Сибирь</a:t>
            </a:r>
          </a:p>
          <a:p>
            <a:pPr>
              <a:defRPr/>
            </a:pPr>
            <a:r>
              <a:rPr lang="ru-RU" sz="1600" dirty="0" smtClean="0"/>
              <a:t>Морозостойка, но молодые побеги нередко подмерзают при  весенних заморозках, отчего кроны становятся многовершинными. Теневынослива, хорошо растет на свежих увлажненных суглинистых и плодородных супесчаных почвах, переувлажнение почвы переносит </a:t>
            </a:r>
            <a:r>
              <a:rPr lang="ru-RU" dirty="0" smtClean="0"/>
              <a:t>плохо.</a:t>
            </a:r>
          </a:p>
        </p:txBody>
      </p:sp>
      <p:pic>
        <p:nvPicPr>
          <p:cNvPr id="5" name="Содержимое 4" descr="ena_09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609600"/>
            <a:ext cx="3962400" cy="502920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Можжевельник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295400"/>
            <a:ext cx="3581400" cy="4876800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/>
              <a:t>МОЖЖЕВЕЛЬНИК (</a:t>
            </a:r>
            <a:r>
              <a:rPr lang="ru-RU" sz="1600" b="1" dirty="0" err="1" smtClean="0"/>
              <a:t>Juniperus</a:t>
            </a:r>
            <a:r>
              <a:rPr lang="ru-RU" sz="1600" b="1" dirty="0" smtClean="0"/>
              <a:t>)</a:t>
            </a:r>
            <a:r>
              <a:rPr lang="ru-RU" sz="1600" dirty="0" smtClean="0"/>
              <a:t>, род вечнозеленых хвойных деревьев и кустарников семейства кипарисовых (</a:t>
            </a:r>
            <a:r>
              <a:rPr lang="ru-RU" sz="1600" dirty="0" err="1" smtClean="0"/>
              <a:t>Cupressaceae</a:t>
            </a:r>
            <a:r>
              <a:rPr lang="ru-RU" sz="1600" dirty="0" smtClean="0"/>
              <a:t>). Род насчитывает свыше 60 видов двудомных или однодомных вечнозеленых деревьев или кустарников. Хвоя двух типов – игловидная или чешуевидная. </a:t>
            </a:r>
          </a:p>
          <a:p>
            <a:pPr>
              <a:defRPr/>
            </a:pPr>
            <a:r>
              <a:rPr lang="ru-RU" sz="1600" dirty="0" smtClean="0"/>
              <a:t>Корни мощные, способны добывать воду и питательные вещества из самых бедных почв. Светолюбив, засухоустойчив, морозостоек.</a:t>
            </a:r>
          </a:p>
          <a:p>
            <a:pPr>
              <a:defRPr/>
            </a:pPr>
            <a:r>
              <a:rPr lang="ru-RU" sz="1600" dirty="0" smtClean="0"/>
              <a:t>Растет крайне медленно и отличается долголетием. </a:t>
            </a:r>
          </a:p>
        </p:txBody>
      </p:sp>
      <p:pic>
        <p:nvPicPr>
          <p:cNvPr id="11" name="Содержимое 10" descr="436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685800"/>
            <a:ext cx="4038600" cy="4876800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16071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66FF33"/>
                </a:solidFill>
              </a:rPr>
              <a:t>Лиственница сибирская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3505200" cy="4983163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/>
              <a:t>ЛИСТВЕННИЦА (</a:t>
            </a:r>
            <a:r>
              <a:rPr lang="ru-RU" sz="1600" b="1" dirty="0" err="1" smtClean="0"/>
              <a:t>Larix</a:t>
            </a:r>
            <a:r>
              <a:rPr lang="ru-RU" sz="1600" b="1" dirty="0" smtClean="0"/>
              <a:t>)</a:t>
            </a:r>
            <a:r>
              <a:rPr lang="ru-RU" sz="1600" dirty="0" smtClean="0"/>
              <a:t>, род хвойных деревьев семейства сосновых (</a:t>
            </a:r>
            <a:r>
              <a:rPr lang="ru-RU" sz="1600" dirty="0" err="1" smtClean="0"/>
              <a:t>Pinaceae</a:t>
            </a:r>
            <a:r>
              <a:rPr lang="ru-RU" sz="1600" dirty="0" smtClean="0"/>
              <a:t>).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Род насчитывает около 20 видов однодомных деревьев или кустарников. В отличие от большинства хвойных деревьев, являющихся вечнозелеными породами, лиственница сбрасывает осенью всю свою листву-хвою.</a:t>
            </a:r>
          </a:p>
          <a:p>
            <a:pPr>
              <a:defRPr/>
            </a:pPr>
            <a:r>
              <a:rPr lang="ru-RU" sz="1600" dirty="0" smtClean="0"/>
              <a:t> Хвоя мягкая, плоская, располагается спирально на удлинённых побегах и пучками по 20-40 на укороченных побегах. Семенные шишки округлые или продолговатые (молодые - красноватые или зелёные)</a:t>
            </a:r>
            <a:endParaRPr lang="ru-RU" dirty="0" smtClean="0"/>
          </a:p>
        </p:txBody>
      </p:sp>
      <p:pic>
        <p:nvPicPr>
          <p:cNvPr id="5" name="Содержимое 4" descr="listvenica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685800"/>
            <a:ext cx="3962400" cy="4953001"/>
          </a:xfrm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бита">
  <a:themeElements>
    <a:clrScheme name="Другая 2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84C1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9F9F9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природные зоны Земли итоговый с описанием и анимацией</Template>
  <TotalTime>891</TotalTime>
  <Words>1271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Орбита</vt:lpstr>
      <vt:lpstr>Глобус</vt:lpstr>
      <vt:lpstr>Справедливость</vt:lpstr>
      <vt:lpstr>«Природные зоны Кузбасса»</vt:lpstr>
      <vt:lpstr>Черневая тайга</vt:lpstr>
      <vt:lpstr>Кемеровская область небольшая по площади, но её отличает разнообразие растительности, богатство растительных сообществ и красота отдельных представителей растительного мира.</vt:lpstr>
      <vt:lpstr>Пихта сибирская</vt:lpstr>
      <vt:lpstr>Кедр сибирский</vt:lpstr>
      <vt:lpstr>Осина</vt:lpstr>
      <vt:lpstr>Ель сибирская</vt:lpstr>
      <vt:lpstr>Можжевельник</vt:lpstr>
      <vt:lpstr>Лиственница сибирская</vt:lpstr>
      <vt:lpstr>Лиственные леса</vt:lpstr>
      <vt:lpstr>Береза бородавчатая</vt:lpstr>
      <vt:lpstr>Рябина</vt:lpstr>
      <vt:lpstr>Дуб</vt:lpstr>
      <vt:lpstr>Сосна</vt:lpstr>
      <vt:lpstr>Лесостепь и степь</vt:lpstr>
      <vt:lpstr>Ковыль волосатик</vt:lpstr>
      <vt:lpstr>Шалфей поникающий </vt:lpstr>
      <vt:lpstr>Ветреница лесная </vt:lpstr>
      <vt:lpstr>Горная тундра</vt:lpstr>
      <vt:lpstr>Карликовая береза</vt:lpstr>
      <vt:lpstr>Ива полярная</vt:lpstr>
      <vt:lpstr>Брусника</vt:lpstr>
      <vt:lpstr>Голубика</vt:lpstr>
      <vt:lpstr>Морошка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 Семибаламут</dc:creator>
  <cp:lastModifiedBy>Родин</cp:lastModifiedBy>
  <cp:revision>99</cp:revision>
  <cp:lastPrinted>1601-01-01T00:00:00Z</cp:lastPrinted>
  <dcterms:created xsi:type="dcterms:W3CDTF">1601-01-01T00:00:00Z</dcterms:created>
  <dcterms:modified xsi:type="dcterms:W3CDTF">2017-11-19T14:11:23Z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